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0"/>
  </p:notesMasterIdLst>
  <p:handoutMasterIdLst>
    <p:handoutMasterId r:id="rId41"/>
  </p:handoutMasterIdLst>
  <p:sldIdLst>
    <p:sldId id="356" r:id="rId7"/>
    <p:sldId id="396" r:id="rId8"/>
    <p:sldId id="397" r:id="rId9"/>
    <p:sldId id="398" r:id="rId10"/>
    <p:sldId id="399" r:id="rId11"/>
    <p:sldId id="433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31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5" r:id="rId28"/>
    <p:sldId id="417" r:id="rId29"/>
    <p:sldId id="430" r:id="rId30"/>
    <p:sldId id="418" r:id="rId31"/>
    <p:sldId id="419" r:id="rId32"/>
    <p:sldId id="420" r:id="rId33"/>
    <p:sldId id="434" r:id="rId34"/>
    <p:sldId id="432" r:id="rId35"/>
    <p:sldId id="422" r:id="rId36"/>
    <p:sldId id="428" r:id="rId37"/>
    <p:sldId id="414" r:id="rId38"/>
    <p:sldId id="416" r:id="rId3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FD2"/>
    <a:srgbClr val="FACC2E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8303" autoAdjust="0"/>
  </p:normalViewPr>
  <p:slideViewPr>
    <p:cSldViewPr snapToGrid="0">
      <p:cViewPr varScale="1">
        <p:scale>
          <a:sx n="106" d="100"/>
          <a:sy n="106" d="100"/>
        </p:scale>
        <p:origin x="126" y="13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12/07/2016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12/07/2016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1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1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8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60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34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7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5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1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97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21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199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59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37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77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070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20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70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8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4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1.gif"/><Relationship Id="rId7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8.jpg"/><Relationship Id="rId4" Type="http://schemas.openxmlformats.org/officeDocument/2006/relationships/image" Target="../media/image12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Metric for Hand Comfort/Discomfort Evaluation</a:t>
            </a:r>
            <a:br>
              <a:rPr lang="en-US" b="1" dirty="0"/>
            </a:br>
            <a:r>
              <a:rPr lang="en-US" dirty="0"/>
              <a:t>Towards Expressivity in Spatial Control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043139"/>
          </a:xfrm>
        </p:spPr>
        <p:txBody>
          <a:bodyPr/>
          <a:lstStyle/>
          <a:p>
            <a:r>
              <a:rPr lang="de-DE" dirty="0"/>
              <a:t>Bachelor Thesis </a:t>
            </a:r>
            <a:r>
              <a:rPr lang="en-US" dirty="0"/>
              <a:t>Presentation</a:t>
            </a:r>
          </a:p>
          <a:p>
            <a:endParaRPr lang="en-US" dirty="0"/>
          </a:p>
          <a:p>
            <a:r>
              <a:rPr lang="en-US" dirty="0"/>
              <a:t>Student: 		Jonas Mayer</a:t>
            </a:r>
          </a:p>
          <a:p>
            <a:r>
              <a:rPr lang="en-US" dirty="0"/>
              <a:t>Supervisor: 	Nicholas </a:t>
            </a:r>
            <a:r>
              <a:rPr lang="en-US" dirty="0" err="1"/>
              <a:t>Katzakis</a:t>
            </a:r>
            <a:endParaRPr lang="en-US" dirty="0"/>
          </a:p>
          <a:p>
            <a:r>
              <a:rPr lang="en-US" dirty="0"/>
              <a:t>Director:	 	Gudrun </a:t>
            </a:r>
            <a:r>
              <a:rPr lang="en-US" dirty="0" err="1"/>
              <a:t>Klinker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Garching</a:t>
            </a:r>
            <a:r>
              <a:rPr lang="en-US" dirty="0"/>
              <a:t>, July 13th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79197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 err="1"/>
              <a:t>LaViola</a:t>
            </a:r>
            <a:r>
              <a:rPr lang="de-DE" sz="2200" dirty="0"/>
              <a:t> et al. : </a:t>
            </a:r>
            <a:r>
              <a:rPr lang="en-US" sz="2200" dirty="0"/>
              <a:t>“[hyperextension] puts more strain on the [MCP] joints and tendons than the hand is accustomed to”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High stress on joints,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  <a:endParaRPr lang="de-DE" sz="2200" dirty="0"/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18"/>
          <p:cNvPicPr/>
          <p:nvPr/>
        </p:nvPicPr>
        <p:blipFill rotWithShape="1">
          <a:blip r:embed="rId3"/>
          <a:srcRect l="11153" t="9524" r="35064" b="71429"/>
          <a:stretch/>
        </p:blipFill>
        <p:spPr>
          <a:xfrm>
            <a:off x="3648547" y="3869267"/>
            <a:ext cx="4352452" cy="239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77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Finger Abduction (FA)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Analog to hyperextension: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abduction creates stress on joints, tendons, muscles, soft tissue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18"/>
          <p:cNvPicPr/>
          <p:nvPr/>
        </p:nvPicPr>
        <p:blipFill rotWithShape="1">
          <a:blip r:embed="rId3"/>
          <a:srcRect l="63862" b="66266"/>
          <a:stretch/>
        </p:blipFill>
        <p:spPr>
          <a:xfrm>
            <a:off x="5558626" y="1762188"/>
            <a:ext cx="2814908" cy="3896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85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Hand Model: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21 DOF Angle Based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Interpret Hand as a vector of length 21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In  Theory: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Identify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For a particular hand posture, add up the distances to the RPP for each joint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12767" y="3965510"/>
            <a:ext cx="1950098" cy="22766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669551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6545549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ussdiagramm: Verbindungsstelle 17"/>
          <p:cNvSpPr/>
          <p:nvPr/>
        </p:nvSpPr>
        <p:spPr>
          <a:xfrm>
            <a:off x="6602473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11" name="Flussdiagramm: Verbindungsstelle 10"/>
          <p:cNvSpPr/>
          <p:nvPr/>
        </p:nvSpPr>
        <p:spPr>
          <a:xfrm>
            <a:off x="6453551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3" name="Gerader Verbinder 42"/>
          <p:cNvCxnSpPr/>
          <p:nvPr/>
        </p:nvCxnSpPr>
        <p:spPr>
          <a:xfrm flipH="1">
            <a:off x="7175994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7051992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lussdiagramm: Verbindungsstelle 44"/>
          <p:cNvSpPr/>
          <p:nvPr/>
        </p:nvSpPr>
        <p:spPr>
          <a:xfrm>
            <a:off x="7108916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7" name="Flussdiagramm: Verbindungsstelle 46"/>
          <p:cNvSpPr/>
          <p:nvPr/>
        </p:nvSpPr>
        <p:spPr>
          <a:xfrm>
            <a:off x="6959994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8" name="Gerader Verbinder 47"/>
          <p:cNvCxnSpPr/>
          <p:nvPr/>
        </p:nvCxnSpPr>
        <p:spPr>
          <a:xfrm flipH="1">
            <a:off x="7682437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 flipV="1">
            <a:off x="7558435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ussdiagramm: Verbindungsstelle 49"/>
          <p:cNvSpPr/>
          <p:nvPr/>
        </p:nvSpPr>
        <p:spPr>
          <a:xfrm>
            <a:off x="7615359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466437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3" name="Gerader Verbinder 52"/>
          <p:cNvCxnSpPr/>
          <p:nvPr/>
        </p:nvCxnSpPr>
        <p:spPr>
          <a:xfrm flipH="1">
            <a:off x="8188880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H="1" flipV="1">
            <a:off x="8064878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lussdiagramm: Verbindungsstelle 54"/>
          <p:cNvSpPr/>
          <p:nvPr/>
        </p:nvSpPr>
        <p:spPr>
          <a:xfrm>
            <a:off x="8121802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7" name="Flussdiagramm: Verbindungsstelle 56"/>
          <p:cNvSpPr/>
          <p:nvPr/>
        </p:nvSpPr>
        <p:spPr>
          <a:xfrm>
            <a:off x="7972880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8" name="Gerader Verbinder 57"/>
          <p:cNvCxnSpPr/>
          <p:nvPr/>
        </p:nvCxnSpPr>
        <p:spPr>
          <a:xfrm flipH="1" flipV="1">
            <a:off x="6292328" y="1850076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flipH="1" flipV="1">
            <a:off x="6793558" y="1834942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H="1" flipV="1">
            <a:off x="7294788" y="1819808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 flipV="1">
            <a:off x="7796018" y="1804674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ussdiagramm: Verbindungsstelle 21"/>
          <p:cNvSpPr/>
          <p:nvPr/>
        </p:nvSpPr>
        <p:spPr>
          <a:xfrm>
            <a:off x="6369612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6" name="Flussdiagramm: Verbindungsstelle 45"/>
          <p:cNvSpPr/>
          <p:nvPr/>
        </p:nvSpPr>
        <p:spPr>
          <a:xfrm>
            <a:off x="6876055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382498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6" name="Flussdiagramm: Verbindungsstelle 55"/>
          <p:cNvSpPr/>
          <p:nvPr/>
        </p:nvSpPr>
        <p:spPr>
          <a:xfrm>
            <a:off x="7888941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cxnSp>
        <p:nvCxnSpPr>
          <p:cNvPr id="64" name="Gerader Verbinder 63"/>
          <p:cNvCxnSpPr/>
          <p:nvPr/>
        </p:nvCxnSpPr>
        <p:spPr>
          <a:xfrm flipH="1" flipV="1">
            <a:off x="5762780" y="4668416"/>
            <a:ext cx="740453" cy="13772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5546780" y="3895974"/>
            <a:ext cx="222605" cy="786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V="1">
            <a:off x="5536656" y="3336787"/>
            <a:ext cx="0" cy="515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lussdiagramm: Verbindungsstelle 9"/>
          <p:cNvSpPr/>
          <p:nvPr/>
        </p:nvSpPr>
        <p:spPr>
          <a:xfrm>
            <a:off x="6223518" y="5775649"/>
            <a:ext cx="540000" cy="540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3</a:t>
            </a:r>
          </a:p>
        </p:txBody>
      </p:sp>
      <p:sp>
        <p:nvSpPr>
          <p:cNvPr id="26" name="Flussdiagramm: Verbindungsstelle 25"/>
          <p:cNvSpPr/>
          <p:nvPr/>
        </p:nvSpPr>
        <p:spPr>
          <a:xfrm>
            <a:off x="5546780" y="445241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27" name="Flussdiagramm: Verbindungsstelle 26"/>
          <p:cNvSpPr/>
          <p:nvPr/>
        </p:nvSpPr>
        <p:spPr>
          <a:xfrm>
            <a:off x="5337385" y="367997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For simplicity: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RRP for whole hand as a set of 50 relaxed hand postures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minimum Euclidian distance to RRP set for particular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Yields RRP component for whole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Metric value 0: maximum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Perceived comfort decreases when metric value increases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6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1404703"/>
            <a:ext cx="68326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Naïve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Add up metric components for whole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Weight components with estimated importance coefficients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Resulting metric: 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200" dirty="0"/>
              <a:t>Metric value = 0 → maximum comfort, minimum discomfort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200" dirty="0"/>
              <a:t>Metric increases → comfort decreases, discomfort increases</a:t>
            </a: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Naïve &amp; Improved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Improved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Naïve Metric ignores anatomical differences of fingers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Compute the metric components for each finger, weight components differently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Problem: 17 coefficients hard to estimate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Collect data in user study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machine learning to find optimal coefficients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Naïve &amp; Improved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9000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1: Hand Posture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Show subject randomly generated </a:t>
            </a:r>
            <a:br>
              <a:rPr lang="en-US" sz="2000" dirty="0"/>
            </a:br>
            <a:r>
              <a:rPr lang="en-US" sz="2000" dirty="0"/>
              <a:t>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mimic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rate hand posture on a </a:t>
            </a:r>
            <a:br>
              <a:rPr lang="en-US" sz="2000" dirty="0"/>
            </a:br>
            <a:r>
              <a:rPr lang="en-US" sz="2000" dirty="0"/>
              <a:t>intuitive comfort/discomfort scale from </a:t>
            </a:r>
            <a:br>
              <a:rPr lang="en-US" sz="2000" dirty="0"/>
            </a:br>
            <a:r>
              <a:rPr lang="en-US" sz="2000" dirty="0"/>
              <a:t>0 to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Beforehand: show relaxed and extremely uncomfortable hand posture for reference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963" y="1775349"/>
            <a:ext cx="3835399" cy="3251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847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565837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2: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show subject randomly generated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mimic and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perform target shooting test using that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Detect palm pose with 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Track hand posture with Leap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52" y="1272322"/>
            <a:ext cx="2785863" cy="495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20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26137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2 (contd.)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Total of 12 randomly sorted targets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Measure for performance: total task completion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Logged Parameters: 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User Rating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Comfort/Discomfort Components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Total Task Time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Complete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t="-1" b="8123"/>
          <a:stretch/>
        </p:blipFill>
        <p:spPr>
          <a:xfrm>
            <a:off x="5025073" y="1109240"/>
            <a:ext cx="3803016" cy="3002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t="-4113" b="22475"/>
          <a:stretch/>
        </p:blipFill>
        <p:spPr>
          <a:xfrm>
            <a:off x="5025074" y="4111974"/>
            <a:ext cx="3803016" cy="2341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33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762188"/>
            <a:ext cx="421558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Traditional input methods and speech not optimal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gestures and postures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Designer challenge: which hand postures are the best for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200" dirty="0"/>
              <a:t>Performance?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200" dirty="0"/>
              <a:t>User Experience?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Motivation: Controlling a Robot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35916"/>
          <a:stretch/>
        </p:blipFill>
        <p:spPr>
          <a:xfrm>
            <a:off x="4545823" y="1404703"/>
            <a:ext cx="4598177" cy="5068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9470" y="1886464"/>
            <a:ext cx="4544175" cy="457529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sz="2200" b="1" dirty="0">
              <a:solidFill>
                <a:srgbClr val="568FD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Total of two user studies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Total of 21 participants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310 data sets from User Rating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de-DE" sz="2200" dirty="0"/>
              <a:t>250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training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metric</a:t>
            </a:r>
            <a:endParaRPr lang="de-DE" sz="22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de-DE" sz="2200" dirty="0"/>
              <a:t>60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testing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metric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35 data sets from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r="15792"/>
          <a:stretch/>
        </p:blipFill>
        <p:spPr>
          <a:xfrm>
            <a:off x="4733645" y="2363447"/>
            <a:ext cx="4245599" cy="3151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077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346216" cy="46995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Problem: finding 17 coefficients, to fit the metric to the user ratings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Similar to a line fitting problem: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want to find parameters to minimize the error between our metric and the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least squares algorithm to find optimal coefficients from the 250 datasets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Improving the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1028" name="Picture 4" descr="https://upload.wikimedia.org/wikipedia/commons/thumb/3/3a/Linear_regression.svg/2000px-Linear_regress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15" y="1861396"/>
            <a:ext cx="5785997" cy="45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2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Improved Metric in User Rating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Jonas Mayer (TUM) | 13.07.2016 | A Metric for Hand Comfort/Discomfort Evaluation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57"/>
            <a:ext cx="9144000" cy="4047619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446899"/>
            <a:ext cx="8507919" cy="10148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-0.748993, p-value: 5.89e-12</a:t>
            </a:r>
          </a:p>
        </p:txBody>
      </p:sp>
    </p:spTree>
    <p:extLst>
      <p:ext uri="{BB962C8B-B14F-4D97-AF65-F5344CB8AC3E}">
        <p14:creationId xmlns:p14="http://schemas.microsoft.com/office/powerpoint/2010/main" val="25154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519502"/>
            <a:ext cx="8507919" cy="9422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-0.6651999, p-value: 6.73e-9</a:t>
            </a: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Improved Metric in Target Shooting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703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Testing the improved metric against test data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Shows </a:t>
            </a:r>
            <a:r>
              <a:rPr lang="en-US" sz="2200" dirty="0"/>
              <a:t>reasonable correlation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Improved metric is good extrapolation of training data</a:t>
            </a:r>
          </a:p>
          <a:p>
            <a:pPr>
              <a:lnSpc>
                <a:spcPct val="150000"/>
              </a:lnSpc>
            </a:pPr>
            <a:endParaRPr lang="de-DE" sz="2200" dirty="0"/>
          </a:p>
          <a:p>
            <a:pPr>
              <a:lnSpc>
                <a:spcPct val="150000"/>
              </a:lnSpc>
            </a:pPr>
            <a:r>
              <a:rPr lang="de-DE" sz="2600" b="1" dirty="0">
                <a:solidFill>
                  <a:srgbClr val="568FD2"/>
                </a:solidFill>
              </a:rPr>
              <a:t>Target </a:t>
            </a:r>
            <a:r>
              <a:rPr lang="en-US" sz="2600" b="1" dirty="0">
                <a:solidFill>
                  <a:srgbClr val="568FD2"/>
                </a:solidFill>
              </a:rPr>
              <a:t>shooting</a:t>
            </a:r>
            <a:r>
              <a:rPr lang="de-DE" sz="2600" b="1" dirty="0">
                <a:solidFill>
                  <a:srgbClr val="568FD2"/>
                </a:solidFill>
              </a:rPr>
              <a:t> </a:t>
            </a:r>
            <a:r>
              <a:rPr lang="en-US" sz="2600" b="1" dirty="0">
                <a:solidFill>
                  <a:srgbClr val="568FD2"/>
                </a:solidFill>
              </a:rPr>
              <a:t>test</a:t>
            </a:r>
            <a:endParaRPr lang="en-US" sz="22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Hand posture comfort does influence performance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Strengthens Short et al. (comfort -&gt; accuracy)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But: small dimensions of study limit expressiveness</a:t>
            </a:r>
          </a:p>
        </p:txBody>
      </p:sp>
    </p:spTree>
    <p:extLst>
      <p:ext uri="{BB962C8B-B14F-4D97-AF65-F5344CB8AC3E}">
        <p14:creationId xmlns:p14="http://schemas.microsoft.com/office/powerpoint/2010/main" val="15372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1. Creating a Comfort/Discomfort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Metric for quick, objective hand posture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Creation based on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Comfort/Discomfort Models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Hand Anatomy and Ergonomics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Tweaked the metric using data from </a:t>
            </a:r>
            <a:br>
              <a:rPr lang="en-US" sz="2000" dirty="0"/>
            </a:br>
            <a:r>
              <a:rPr lang="en-US" sz="2000" dirty="0"/>
              <a:t>a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the metric in a </a:t>
            </a:r>
            <a:br>
              <a:rPr lang="en-US" sz="2000" dirty="0"/>
            </a:br>
            <a:r>
              <a:rPr lang="en-US" sz="2000" dirty="0"/>
              <a:t>testing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05" y="3240745"/>
            <a:ext cx="4123203" cy="3237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51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6147614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2. Showing Importance of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Show Comfort/Discomfort-Performance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Tested in Target Shooting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 Results indicate that hand posture comfort/discomfort do affect performance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057" y="1460750"/>
            <a:ext cx="2785863" cy="495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815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605711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1. Long Term Effects of Comfort and 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Our study neglects long term effects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Strong discomfort symptoms are known </a:t>
            </a:r>
            <a:br>
              <a:rPr lang="en-US" sz="2000" dirty="0"/>
            </a:br>
            <a:r>
              <a:rPr lang="en-US" sz="2000" dirty="0"/>
              <a:t>to occur after long periods of time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For other contexts long term effects might </a:t>
            </a:r>
            <a:br>
              <a:rPr lang="en-US" sz="2000" dirty="0"/>
            </a:br>
            <a:r>
              <a:rPr lang="en-US" sz="2000" dirty="0"/>
              <a:t>be relevant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2. Create Metrics for other Contexts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Automotive, Seats, Mattresses (Whole Body)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Shoes (Feet)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Future Work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t="-671" r="13689" b="671"/>
          <a:stretch/>
        </p:blipFill>
        <p:spPr>
          <a:xfrm>
            <a:off x="5738899" y="2316303"/>
            <a:ext cx="3089190" cy="2454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610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19090" y="2362954"/>
            <a:ext cx="8508999" cy="4098806"/>
          </a:xfrm>
        </p:spPr>
        <p:txBody>
          <a:bodyPr/>
          <a:lstStyle/>
          <a:p>
            <a:pPr algn="ctr"/>
            <a:endParaRPr lang="de-DE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Nicholas Schneider </a:t>
            </a:r>
            <a:endParaRPr lang="en-US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Dr. </a:t>
            </a:r>
            <a:r>
              <a:rPr lang="en-US" sz="3000" b="1" dirty="0" err="1">
                <a:solidFill>
                  <a:srgbClr val="568FD2"/>
                </a:solidFill>
              </a:rPr>
              <a:t>Frieder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  <a:r>
              <a:rPr lang="en-US" sz="3000" b="1" dirty="0" err="1">
                <a:solidFill>
                  <a:srgbClr val="568FD2"/>
                </a:solidFill>
              </a:rPr>
              <a:t>Pankratz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891890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942975" y="1614616"/>
            <a:ext cx="5000625" cy="909509"/>
          </a:xfrm>
          <a:prstGeom prst="rect">
            <a:avLst/>
          </a:prstGeom>
          <a:solidFill>
            <a:srgbClr val="FAC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19090" y="447675"/>
            <a:ext cx="6227603" cy="2872581"/>
          </a:xfrm>
          <a:ln>
            <a:noFill/>
          </a:ln>
        </p:spPr>
        <p:txBody>
          <a:bodyPr/>
          <a:lstStyle/>
          <a:p>
            <a:pPr algn="ctr"/>
            <a:r>
              <a:rPr lang="en-US" dirty="0"/>
              <a:t>The results of this work were submitted to the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arrois Gothic" panose="020B0506040000020004" pitchFamily="34" charset="0"/>
              </a:rPr>
              <a:t>ACM Symposium on</a:t>
            </a:r>
            <a:br>
              <a:rPr lang="en-US" dirty="0">
                <a:solidFill>
                  <a:schemeClr val="tx1"/>
                </a:solidFill>
                <a:latin typeface="Carrois Gothic" panose="020B05060400000200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rrois Gothic" panose="020B0506040000020004" pitchFamily="34" charset="0"/>
              </a:rPr>
              <a:t>Spatial User Interaction 2016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are currently under review.</a:t>
            </a:r>
          </a:p>
        </p:txBody>
      </p:sp>
      <p:sp>
        <p:nvSpPr>
          <p:cNvPr id="16" name="Rechteck 15"/>
          <p:cNvSpPr/>
          <p:nvPr/>
        </p:nvSpPr>
        <p:spPr>
          <a:xfrm>
            <a:off x="6546694" y="2450307"/>
            <a:ext cx="2609627" cy="4407693"/>
          </a:xfrm>
          <a:prstGeom prst="rect">
            <a:avLst/>
          </a:prstGeom>
          <a:solidFill>
            <a:srgbClr val="FAC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3"/>
          <a:srcRect l="520" t="7849" r="74375" b="50048"/>
          <a:stretch/>
        </p:blipFill>
        <p:spPr>
          <a:xfrm>
            <a:off x="6546693" y="1"/>
            <a:ext cx="2597307" cy="2450306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Jonas Mayer (TUM) | 13.07.2016 | A Metric for Hand Comfort/Discomfort Evaluation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15538" t="8216" r="14296" b="4543"/>
          <a:stretch/>
        </p:blipFill>
        <p:spPr>
          <a:xfrm>
            <a:off x="5208416" y="3819560"/>
            <a:ext cx="3794470" cy="2653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nhaltsplatzhalter 5"/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15562" t="7870" r="14343" b="4212"/>
          <a:stretch/>
        </p:blipFill>
        <p:spPr>
          <a:xfrm>
            <a:off x="1260511" y="3669276"/>
            <a:ext cx="3947905" cy="278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09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3627444"/>
            <a:ext cx="8732144" cy="2845868"/>
          </a:xfrm>
        </p:spPr>
        <p:txBody>
          <a:bodyPr/>
          <a:lstStyle/>
          <a:p>
            <a:r>
              <a:rPr lang="en-US" sz="2200" dirty="0"/>
              <a:t>Compare three different hand postures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Point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Spiderman 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Pinch</a:t>
            </a:r>
          </a:p>
          <a:p>
            <a:r>
              <a:rPr lang="en-US" sz="2200" dirty="0"/>
              <a:t>in a target shooting test regarding performance and user experience.</a:t>
            </a:r>
          </a:p>
          <a:p>
            <a:r>
              <a:rPr lang="en-US" sz="2400" b="1" dirty="0">
                <a:solidFill>
                  <a:srgbClr val="568FD2"/>
                </a:solidFill>
              </a:rPr>
              <a:t>Results: 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Pointing posture generally best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noProof="1">
                <a:solidFill>
                  <a:schemeClr val="bg2"/>
                </a:solidFill>
              </a:rPr>
              <a:t>Related Work: Nicholas Schneider (TUM)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Picture 528"/>
          <p:cNvPicPr/>
          <p:nvPr/>
        </p:nvPicPr>
        <p:blipFill>
          <a:blip r:embed="rId3"/>
          <a:stretch>
            <a:fillRect/>
          </a:stretch>
        </p:blipFill>
        <p:spPr>
          <a:xfrm>
            <a:off x="319090" y="1404703"/>
            <a:ext cx="8508999" cy="2222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67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" y="1347698"/>
            <a:ext cx="4628676" cy="3278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44" y="768400"/>
            <a:ext cx="4255406" cy="276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1" y="3534730"/>
            <a:ext cx="2219113" cy="3323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325"/>
          <p:cNvPicPr/>
          <p:nvPr/>
        </p:nvPicPr>
        <p:blipFill>
          <a:blip r:embed="rId5"/>
          <a:stretch>
            <a:fillRect/>
          </a:stretch>
        </p:blipFill>
        <p:spPr>
          <a:xfrm>
            <a:off x="4816444" y="3534730"/>
            <a:ext cx="2171916" cy="307600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/>
          <a:srcRect r="20890"/>
          <a:stretch/>
        </p:blipFill>
        <p:spPr>
          <a:xfrm>
            <a:off x="-30539" y="3534730"/>
            <a:ext cx="2627870" cy="1938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35916"/>
          <a:stretch/>
        </p:blipFill>
        <p:spPr>
          <a:xfrm>
            <a:off x="6972754" y="3542235"/>
            <a:ext cx="2099096" cy="3170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318"/>
          <p:cNvPicPr/>
          <p:nvPr/>
        </p:nvPicPr>
        <p:blipFill rotWithShape="1">
          <a:blip r:embed="rId8"/>
          <a:srcRect l="11153" t="9524" r="35064" b="71429"/>
          <a:stretch/>
        </p:blipFill>
        <p:spPr>
          <a:xfrm>
            <a:off x="113454" y="5519146"/>
            <a:ext cx="2414199" cy="133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Questions?</a:t>
            </a:r>
            <a:endParaRPr lang="de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9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Appendix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6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Training Data: Improved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Pearson Correlation: -0.6453242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p-value: &lt; 2.2e-16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Not perfect: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Anatomical and psychological </a:t>
            </a:r>
            <a:br>
              <a:rPr lang="en-US" sz="1400" dirty="0"/>
            </a:br>
            <a:r>
              <a:rPr lang="en-US" sz="1400" dirty="0"/>
              <a:t>differences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Short term effects only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Few discrete steps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0" y="2295966"/>
            <a:ext cx="6770144" cy="4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9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Test Data: Naive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Pearson Correlation: -0.6651999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p-value: 6.73e-9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big difference on first sight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standard error is smaller,</a:t>
            </a:r>
            <a:br>
              <a:rPr lang="en-US" sz="2000" dirty="0"/>
            </a:br>
            <a:r>
              <a:rPr lang="en-US" sz="2000" dirty="0"/>
              <a:t>better correlation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4493530"/>
            <a:ext cx="4464550" cy="223227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2311830"/>
            <a:ext cx="4340293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683026"/>
            <a:ext cx="8507917" cy="47787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rgbClr val="568FD2"/>
                </a:solidFill>
              </a:rPr>
              <a:t>Problem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Hand posture evaluation either subjective or work intensive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Hypothesis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Hand posture comfort and discomfort affect performance and obviously user experience.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Goals</a:t>
            </a:r>
            <a:endParaRPr lang="en-US" dirty="0">
              <a:solidFill>
                <a:srgbClr val="568FD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Create a metric for quick and objective hand posture comfort/discomfort evaluation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Show its effect on performance in a pointing task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Study Goal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6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581666"/>
            <a:ext cx="8124694" cy="48800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568FD2"/>
                </a:solidFill>
              </a:rPr>
              <a:t>Apostolico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Introduce and determine the Range of Rest Posture for human joints (later more)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568FD2"/>
                </a:solidFill>
              </a:rPr>
              <a:t>Naddeo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Propose a quantitative method for postural </a:t>
            </a:r>
            <a:br>
              <a:rPr lang="en-US" sz="2200" dirty="0"/>
            </a:br>
            <a:r>
              <a:rPr lang="en-US" sz="2200" dirty="0"/>
              <a:t>comfort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 based on the distance to the range of rest posture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Short et 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Comfortable postures generally generate higher accuracy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7328" y="1010810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9" name="Picture 1472"/>
          <p:cNvPicPr/>
          <p:nvPr/>
        </p:nvPicPr>
        <p:blipFill>
          <a:blip r:embed="rId3"/>
          <a:stretch>
            <a:fillRect/>
          </a:stretch>
        </p:blipFill>
        <p:spPr>
          <a:xfrm>
            <a:off x="6087763" y="2842053"/>
            <a:ext cx="2603155" cy="19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6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087216"/>
            <a:ext cx="8507917" cy="43745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“pleasant state or relaxed feeling of a human being”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Influenced by subjective impressions and expectations</a:t>
            </a:r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“an unpleasant state of the human body”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Caused by physical stress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Work: Comfort and Discomfort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(</a:t>
            </a:r>
            <a:r>
              <a:rPr lang="en-US" b="1" dirty="0" err="1">
                <a:solidFill>
                  <a:schemeClr val="bg2"/>
                </a:solidFill>
              </a:rPr>
              <a:t>Vink</a:t>
            </a:r>
            <a:r>
              <a:rPr lang="en-US" b="1" dirty="0">
                <a:solidFill>
                  <a:schemeClr val="bg2"/>
                </a:solidFill>
              </a:rPr>
              <a:t> et al.)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Four components affect hand comfort/discomfort: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Deviation from Range of Rest Posture (RRP)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 Finger Angles (IFA)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Abduction (FA)</a:t>
            </a: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Hand </a:t>
            </a:r>
            <a:r>
              <a:rPr lang="de-DE" b="1" dirty="0" err="1">
                <a:solidFill>
                  <a:schemeClr val="bg2"/>
                </a:solidFill>
              </a:rPr>
              <a:t>Comfort</a:t>
            </a:r>
            <a:r>
              <a:rPr lang="de-DE" b="1" dirty="0">
                <a:solidFill>
                  <a:schemeClr val="bg2"/>
                </a:solidFill>
              </a:rPr>
              <a:t>/</a:t>
            </a:r>
            <a:r>
              <a:rPr lang="de-DE" b="1" dirty="0" err="1">
                <a:solidFill>
                  <a:schemeClr val="bg2"/>
                </a:solidFill>
              </a:rPr>
              <a:t>Discomfort</a:t>
            </a:r>
            <a:r>
              <a:rPr lang="de-DE" b="1" dirty="0">
                <a:solidFill>
                  <a:schemeClr val="bg2"/>
                </a:solidFill>
              </a:rPr>
              <a:t>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723500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Deviation from Range of Rest Posture (RRP)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Apostolico</a:t>
            </a:r>
            <a:r>
              <a:rPr lang="en-US" sz="2200" dirty="0"/>
              <a:t> et 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Every joint has a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When in the rest posture, maximum comfort is perceived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Deviation from rest posture should decrease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Due to anatomical differences: look at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our case: look at the RRPs for all hand joints</a:t>
            </a:r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Picture 23783"/>
          <p:cNvPicPr/>
          <p:nvPr/>
        </p:nvPicPr>
        <p:blipFill>
          <a:blip r:embed="rId3"/>
          <a:stretch>
            <a:fillRect/>
          </a:stretch>
        </p:blipFill>
        <p:spPr>
          <a:xfrm>
            <a:off x="6565558" y="2426849"/>
            <a:ext cx="2517906" cy="17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4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Inter Finger Angles (IFA)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Complex Hand Anatomy: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</a:t>
            </a:r>
            <a:r>
              <a:rPr lang="en-US" sz="2200" dirty="0" err="1"/>
              <a:t>extendors</a:t>
            </a:r>
            <a:r>
              <a:rPr lang="en-US" sz="2200" dirty="0"/>
              <a:t> and flexors share same muscles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Inter-finger tendons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Individual finger movement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inter finger angle differences create stress on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25"/>
          <p:cNvPicPr/>
          <p:nvPr/>
        </p:nvPicPr>
        <p:blipFill>
          <a:blip r:embed="rId3"/>
          <a:stretch>
            <a:fillRect/>
          </a:stretch>
        </p:blipFill>
        <p:spPr>
          <a:xfrm>
            <a:off x="5607211" y="1516185"/>
            <a:ext cx="3402330" cy="51396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851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1464</Words>
  <Application>Microsoft Office PowerPoint</Application>
  <PresentationFormat>Bildschirmpräsentation (4:3)</PresentationFormat>
  <Paragraphs>273</Paragraphs>
  <Slides>33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33</vt:i4>
      </vt:variant>
    </vt:vector>
  </HeadingPairs>
  <TitlesOfParts>
    <vt:vector size="45" baseType="lpstr">
      <vt:lpstr>Arial</vt:lpstr>
      <vt:lpstr>Calibri</vt:lpstr>
      <vt:lpstr>Carrois Gothic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 Metric for Hand Comfort/Discomfort Evaluation Towards Expressivity in Spatial Control</vt:lpstr>
      <vt:lpstr>Motivation: Controlling a Robot</vt:lpstr>
      <vt:lpstr>Related Work: Nicholas Schneider (TUM)</vt:lpstr>
      <vt:lpstr>Study Goal</vt:lpstr>
      <vt:lpstr>Related Work</vt:lpstr>
      <vt:lpstr>Related Work: Comfort and Discomfort (Vink et al.)</vt:lpstr>
      <vt:lpstr>Hand Comfort/Discomfort Components</vt:lpstr>
      <vt:lpstr>Hand Comfort/Discomfort Components</vt:lpstr>
      <vt:lpstr>Hand Comfort/Discomfort Components</vt:lpstr>
      <vt:lpstr>Hand Comfort/Discomfort Components</vt:lpstr>
      <vt:lpstr>Hand Comfort/Discomfort Components</vt:lpstr>
      <vt:lpstr>Concrete Implementation: RRP Metric Comp.</vt:lpstr>
      <vt:lpstr>Concrete Implementation: RRP Metric Comp.</vt:lpstr>
      <vt:lpstr>Concrete Implementation: RRP Metric Comp.</vt:lpstr>
      <vt:lpstr>Naïve &amp; Improved Metric</vt:lpstr>
      <vt:lpstr>Naïve &amp; Improved Metric</vt:lpstr>
      <vt:lpstr>User Study</vt:lpstr>
      <vt:lpstr>User Study</vt:lpstr>
      <vt:lpstr>User Study</vt:lpstr>
      <vt:lpstr>User Study</vt:lpstr>
      <vt:lpstr>Improving the Metric</vt:lpstr>
      <vt:lpstr>Results: Improved Metric in User Rating</vt:lpstr>
      <vt:lpstr>Results: Improved Metric in Target Shooting</vt:lpstr>
      <vt:lpstr>Discussion</vt:lpstr>
      <vt:lpstr>Conclusion </vt:lpstr>
      <vt:lpstr>Conclusion </vt:lpstr>
      <vt:lpstr>Future Work</vt:lpstr>
      <vt:lpstr>Acknowledgements</vt:lpstr>
      <vt:lpstr>The results of this work were submitted to the   ACM Symposium on Spatial User Interaction 2016  and are currently under review.</vt:lpstr>
      <vt:lpstr>Questions?</vt:lpstr>
      <vt:lpstr>Appendix</vt:lpstr>
      <vt:lpstr>Results</vt:lpstr>
      <vt:lpstr>Results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Mayer</dc:creator>
  <cp:lastModifiedBy>Jonas Mayer</cp:lastModifiedBy>
  <cp:revision>159</cp:revision>
  <cp:lastPrinted>2015-07-30T14:04:45Z</cp:lastPrinted>
  <dcterms:created xsi:type="dcterms:W3CDTF">2016-07-08T18:20:49Z</dcterms:created>
  <dcterms:modified xsi:type="dcterms:W3CDTF">2016-07-12T22:17:57Z</dcterms:modified>
</cp:coreProperties>
</file>